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6363" cy="34575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72113" y="514350"/>
            <a:ext cx="3457575" cy="22001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1A1A1A"/>
                </a:solidFill>
              </a:rPr>
              <a:t>Nguvu Automotive: Capturing Kenya’s Premium Market</a:t>
            </a:r>
            <a:endParaRPr lang="en-US" sz="2862" dirty="0"/>
          </a:p>
        </p:txBody>
      </p:sp>
      <p:sp>
        <p:nvSpPr>
          <p:cNvPr id="5" name="Text 1"/>
          <p:cNvSpPr/>
          <p:nvPr/>
        </p:nvSpPr>
        <p:spPr>
          <a:xfrm>
            <a:off x="5472113" y="2828841"/>
            <a:ext cx="3457575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9" dirty="0">
                <a:solidFill>
                  <a:srgbClr val="4A4A4A"/>
                </a:solidFill>
              </a:rPr>
              <a:t>Strategic Expansion into Nairobi — The Hub of East African Luxury</a:t>
            </a:r>
            <a:endParaRPr lang="en-US" sz="1159" dirty="0"/>
          </a:p>
        </p:txBody>
      </p:sp>
      <p:sp>
        <p:nvSpPr>
          <p:cNvPr id="6" name="Text 2"/>
          <p:cNvSpPr/>
          <p:nvPr/>
        </p:nvSpPr>
        <p:spPr>
          <a:xfrm>
            <a:off x="5472113" y="3483164"/>
            <a:ext cx="34575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2" kern="0" dirty="0">
                <a:solidFill>
                  <a:srgbClr val="1A1A1A"/>
                </a:solidFill>
              </a:rPr>
              <a:t>Nguvu Automotive Leadership Team</a:t>
            </a:r>
            <a:endParaRPr lang="en-US" sz="78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7150"/>
            <a:ext cx="90297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50" y="657225"/>
            <a:ext cx="8001000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A1A1A"/>
                </a:solidFill>
              </a:rPr>
              <a:t>Nairobi’s Economic Dominance Makes it the Optimal Choice for Premium Expansion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628650" y="1534455"/>
            <a:ext cx="32861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27.5% GDP Contribution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628650" y="1768413"/>
            <a:ext cx="3286125" cy="378619"/>
          </a:xfrm>
          <a:prstGeom prst="rect">
            <a:avLst/>
          </a:prstGeom>
          <a:noFill/>
          <a:ln/>
        </p:spPr>
        <p:txBody>
          <a:bodyPr wrap="square" lIns="0" tIns="42545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Nairobi dwarfs Mombasa's 5% contribution, serving as the primary engine of Kenya's economy.</a:t>
            </a:r>
            <a:endParaRPr lang="en-US" sz="834" dirty="0"/>
          </a:p>
        </p:txBody>
      </p:sp>
      <p:sp>
        <p:nvSpPr>
          <p:cNvPr id="6" name="Text 3"/>
          <p:cNvSpPr/>
          <p:nvPr/>
        </p:nvSpPr>
        <p:spPr>
          <a:xfrm>
            <a:off x="628650" y="2232757"/>
            <a:ext cx="32861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KSh 802,344 GCP Per Capita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628650" y="2466715"/>
            <a:ext cx="3286125" cy="378619"/>
          </a:xfrm>
          <a:prstGeom prst="rect">
            <a:avLst/>
          </a:prstGeom>
          <a:noFill/>
          <a:ln/>
        </p:spPr>
        <p:txBody>
          <a:bodyPr wrap="square" lIns="0" tIns="42545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Significantly higher purchasing power compared to Mombasa's KSh 507,337.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628650" y="2931058"/>
            <a:ext cx="32861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70% Wealth Concentration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628650" y="3165016"/>
            <a:ext cx="3286125" cy="378619"/>
          </a:xfrm>
          <a:prstGeom prst="rect">
            <a:avLst/>
          </a:prstGeom>
          <a:noFill/>
          <a:ln/>
        </p:spPr>
        <p:txBody>
          <a:bodyPr wrap="square" lIns="0" tIns="42545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The vast majority of households are in the highest national wealth quintile.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628650" y="3629360"/>
            <a:ext cx="32861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4,700 HNWIs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628650" y="3863318"/>
            <a:ext cx="3286125" cy="378619"/>
          </a:xfrm>
          <a:prstGeom prst="rect">
            <a:avLst/>
          </a:prstGeom>
          <a:noFill/>
          <a:ln/>
        </p:spPr>
        <p:txBody>
          <a:bodyPr wrap="square" lIns="0" tIns="42545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Home to nearly 7x more high-net-worth individuals than Mombasa.</a:t>
            </a:r>
            <a:endParaRPr lang="en-US" sz="834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448730"/>
            <a:ext cx="4000500" cy="1428750"/>
          </a:xfrm>
          <a:prstGeom prst="rect">
            <a:avLst/>
          </a:prstGeom>
        </p:spPr>
      </p:pic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2934630"/>
            <a:ext cx="3714750" cy="6429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375" cy="26214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0" y="742950"/>
            <a:ext cx="4143375" cy="1440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A1A1A"/>
                </a:solidFill>
              </a:rPr>
              <a:t>A Concentrated Base of Affluent Buyers Ready for Premium Brand Experiences</a:t>
            </a:r>
            <a:endParaRPr lang="en-US" sz="2121" dirty="0"/>
          </a:p>
        </p:txBody>
      </p:sp>
      <p:sp>
        <p:nvSpPr>
          <p:cNvPr id="5" name="Text 1"/>
          <p:cNvSpPr/>
          <p:nvPr/>
        </p:nvSpPr>
        <p:spPr>
          <a:xfrm>
            <a:off x="4572000" y="2683148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spc="1" kern="0" dirty="0">
                <a:solidFill>
                  <a:srgbClr val="1A1A1A"/>
                </a:solidFill>
              </a:rPr>
              <a:t>Target Demographics</a:t>
            </a:r>
            <a:endParaRPr lang="en-US" sz="1090" dirty="0"/>
          </a:p>
        </p:txBody>
      </p:sp>
      <p:sp>
        <p:nvSpPr>
          <p:cNvPr id="6" name="Text 2"/>
          <p:cNvSpPr/>
          <p:nvPr/>
        </p:nvSpPr>
        <p:spPr>
          <a:xfrm>
            <a:off x="4572000" y="2897460"/>
            <a:ext cx="4143375" cy="400050"/>
          </a:xfrm>
          <a:prstGeom prst="rect">
            <a:avLst/>
          </a:prstGeom>
          <a:noFill/>
          <a:ln/>
        </p:spPr>
        <p:txBody>
          <a:bodyPr wrap="square" lIns="0" tIns="68072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Corporate executives, expatriates, and high-net-worth individuals with an affinity for status-signaling luxury.</a:t>
            </a:r>
            <a:endParaRPr lang="en-US" sz="834" dirty="0"/>
          </a:p>
        </p:txBody>
      </p:sp>
      <p:sp>
        <p:nvSpPr>
          <p:cNvPr id="7" name="Text 3"/>
          <p:cNvSpPr/>
          <p:nvPr/>
        </p:nvSpPr>
        <p:spPr>
          <a:xfrm>
            <a:off x="4572000" y="3511823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spc="1" kern="0" dirty="0">
                <a:solidFill>
                  <a:srgbClr val="1A1A1A"/>
                </a:solidFill>
              </a:rPr>
              <a:t>Consumer Sentiment</a:t>
            </a:r>
            <a:endParaRPr lang="en-US" sz="1090" dirty="0"/>
          </a:p>
        </p:txBody>
      </p:sp>
      <p:sp>
        <p:nvSpPr>
          <p:cNvPr id="8" name="Text 4"/>
          <p:cNvSpPr/>
          <p:nvPr/>
        </p:nvSpPr>
        <p:spPr>
          <a:xfrm>
            <a:off x="4572000" y="3726135"/>
            <a:ext cx="4143375" cy="400050"/>
          </a:xfrm>
          <a:prstGeom prst="rect">
            <a:avLst/>
          </a:prstGeom>
          <a:noFill/>
          <a:ln/>
        </p:spPr>
        <p:txBody>
          <a:bodyPr wrap="square" lIns="0" tIns="68072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High demand for premium automobiles linked with corporate culture and international lifestyle expectations.</a:t>
            </a:r>
            <a:endParaRPr lang="en-US" sz="834" dirty="0"/>
          </a:p>
        </p:txBody>
      </p:sp>
      <p:sp>
        <p:nvSpPr>
          <p:cNvPr id="9" name="Text 5"/>
          <p:cNvSpPr/>
          <p:nvPr/>
        </p:nvSpPr>
        <p:spPr>
          <a:xfrm>
            <a:off x="4572000" y="4340498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spc="1" kern="0" dirty="0">
                <a:solidFill>
                  <a:srgbClr val="1A1A1A"/>
                </a:solidFill>
              </a:rPr>
              <a:t>Prime Neighborhoods</a:t>
            </a:r>
            <a:endParaRPr lang="en-US" sz="1090" dirty="0"/>
          </a:p>
        </p:txBody>
      </p:sp>
      <p:sp>
        <p:nvSpPr>
          <p:cNvPr id="10" name="Text 6"/>
          <p:cNvSpPr/>
          <p:nvPr/>
        </p:nvSpPr>
        <p:spPr>
          <a:xfrm>
            <a:off x="4572000" y="4554810"/>
            <a:ext cx="4143375" cy="228600"/>
          </a:xfrm>
          <a:prstGeom prst="rect">
            <a:avLst/>
          </a:prstGeom>
          <a:noFill/>
          <a:ln/>
        </p:spPr>
        <p:txBody>
          <a:bodyPr wrap="none" lIns="0" tIns="68072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Concentrated customer base in Nairobi's most affluent districts.</a:t>
            </a:r>
            <a:endParaRPr lang="en-US" sz="834" dirty="0"/>
          </a:p>
        </p:txBody>
      </p:sp>
      <p:sp>
        <p:nvSpPr>
          <p:cNvPr id="11" name="Shape 7"/>
          <p:cNvSpPr/>
          <p:nvPr/>
        </p:nvSpPr>
        <p:spPr>
          <a:xfrm>
            <a:off x="4572000" y="4890567"/>
            <a:ext cx="646035" cy="173236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2" name="Text 8"/>
          <p:cNvSpPr/>
          <p:nvPr/>
        </p:nvSpPr>
        <p:spPr>
          <a:xfrm>
            <a:off x="4572000" y="4890567"/>
            <a:ext cx="646035" cy="173236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Muthaiga</a:t>
            </a:r>
            <a:endParaRPr lang="en-US" sz="584" dirty="0"/>
          </a:p>
        </p:txBody>
      </p:sp>
      <p:sp>
        <p:nvSpPr>
          <p:cNvPr id="13" name="Shape 9"/>
          <p:cNvSpPr/>
          <p:nvPr/>
        </p:nvSpPr>
        <p:spPr>
          <a:xfrm>
            <a:off x="5247754" y="4890567"/>
            <a:ext cx="475534" cy="173236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4" name="Text 10"/>
          <p:cNvSpPr/>
          <p:nvPr/>
        </p:nvSpPr>
        <p:spPr>
          <a:xfrm>
            <a:off x="5247754" y="4890567"/>
            <a:ext cx="475534" cy="173236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Kyuna</a:t>
            </a:r>
            <a:endParaRPr lang="en-US" sz="584" dirty="0"/>
          </a:p>
        </p:txBody>
      </p:sp>
      <p:sp>
        <p:nvSpPr>
          <p:cNvPr id="15" name="Shape 11"/>
          <p:cNvSpPr/>
          <p:nvPr/>
        </p:nvSpPr>
        <p:spPr>
          <a:xfrm>
            <a:off x="5753007" y="4890567"/>
            <a:ext cx="586541" cy="173236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6" name="Text 12"/>
          <p:cNvSpPr/>
          <p:nvPr/>
        </p:nvSpPr>
        <p:spPr>
          <a:xfrm>
            <a:off x="5753007" y="4890567"/>
            <a:ext cx="586541" cy="173236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Kilimani</a:t>
            </a:r>
            <a:endParaRPr lang="en-US" sz="584" dirty="0"/>
          </a:p>
        </p:txBody>
      </p:sp>
      <p:sp>
        <p:nvSpPr>
          <p:cNvPr id="17" name="Shape 13"/>
          <p:cNvSpPr/>
          <p:nvPr/>
        </p:nvSpPr>
        <p:spPr>
          <a:xfrm>
            <a:off x="6369267" y="4890567"/>
            <a:ext cx="682312" cy="173236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8" name="Text 14"/>
          <p:cNvSpPr/>
          <p:nvPr/>
        </p:nvSpPr>
        <p:spPr>
          <a:xfrm>
            <a:off x="6369267" y="4890567"/>
            <a:ext cx="682312" cy="173236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Lavington</a:t>
            </a:r>
            <a:endParaRPr lang="en-US" sz="58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1500"/>
            <a:ext cx="8001000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A1A1A"/>
                </a:solidFill>
              </a:rPr>
              <a:t>Leveraging a Robust Automotive Ecosystem to Drive Market Share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571500" y="1377293"/>
            <a:ext cx="2571750" cy="294680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1A1A1A"/>
                </a:solidFill>
              </a:rPr>
              <a:t>Established Market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571500" y="1671972"/>
            <a:ext cx="2571750" cy="585788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4A4A"/>
                </a:solidFill>
              </a:rPr>
              <a:t>Successful operations of global brands like BMW, Mercedes-Benz, and Porsche prove the high viability of Nairobi's luxury segment.</a:t>
            </a:r>
            <a:endParaRPr lang="en-US" sz="780" dirty="0"/>
          </a:p>
        </p:txBody>
      </p:sp>
      <p:sp>
        <p:nvSpPr>
          <p:cNvPr id="6" name="Text 3"/>
          <p:cNvSpPr/>
          <p:nvPr/>
        </p:nvSpPr>
        <p:spPr>
          <a:xfrm>
            <a:off x="3286125" y="1377293"/>
            <a:ext cx="2571750" cy="294680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1A1A1A"/>
                </a:solidFill>
              </a:rPr>
              <a:t>Support Infrastructure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3286125" y="1671972"/>
            <a:ext cx="2571750" cy="585788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4A4A"/>
                </a:solidFill>
              </a:rPr>
              <a:t>Access to specialized service centers, high-end finance options, and a mature dealership support network reduces operational friction.</a:t>
            </a:r>
            <a:endParaRPr lang="en-US" sz="780" dirty="0"/>
          </a:p>
        </p:txBody>
      </p:sp>
      <p:sp>
        <p:nvSpPr>
          <p:cNvPr id="8" name="Text 5"/>
          <p:cNvSpPr/>
          <p:nvPr/>
        </p:nvSpPr>
        <p:spPr>
          <a:xfrm>
            <a:off x="6000750" y="1377293"/>
            <a:ext cx="2571750" cy="294680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1A1A1A"/>
                </a:solidFill>
              </a:rPr>
              <a:t>Strategic Advantage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6000750" y="1671972"/>
            <a:ext cx="2571750" cy="585788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4A4A"/>
                </a:solidFill>
              </a:rPr>
              <a:t>Nguvu will differentiate through superior after-sales service and exclusive brand experiences tailored to the local elite.</a:t>
            </a:r>
            <a:endParaRPr lang="en-US" sz="7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85800"/>
            <a:ext cx="2800350" cy="10801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A1A1A"/>
                </a:solidFill>
              </a:rPr>
              <a:t>Prime Positioning in High-Traffic Upscale Districts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571500" y="1923064"/>
            <a:ext cx="28003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1A1A1A"/>
                </a:solidFill>
              </a:rPr>
              <a:t>Target Locations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571500" y="2117731"/>
            <a:ext cx="2800350" cy="408589"/>
          </a:xfrm>
          <a:prstGeom prst="rect">
            <a:avLst/>
          </a:prstGeom>
          <a:noFill/>
          <a:ln/>
        </p:spPr>
        <p:txBody>
          <a:bodyPr wrap="square" lIns="0" tIns="51054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Strategic presence in 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0392B"/>
                </a:solidFill>
              </a:rPr>
              <a:t>Westlands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 and 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0392B"/>
                </a:solidFill>
              </a:rPr>
              <a:t>Lavington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 to 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capture premium foot traffic and brand visibility.</a:t>
            </a:r>
            <a:endParaRPr lang="en-US" sz="834" dirty="0"/>
          </a:p>
        </p:txBody>
      </p:sp>
      <p:sp>
        <p:nvSpPr>
          <p:cNvPr id="6" name="Text 3"/>
          <p:cNvSpPr/>
          <p:nvPr/>
        </p:nvSpPr>
        <p:spPr>
          <a:xfrm>
            <a:off x="571500" y="2597758"/>
            <a:ext cx="28003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1A1A1A"/>
                </a:solidFill>
              </a:rPr>
              <a:t>Financial Synergy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571500" y="2792425"/>
            <a:ext cx="2800350" cy="591452"/>
          </a:xfrm>
          <a:prstGeom prst="rect">
            <a:avLst/>
          </a:prstGeom>
          <a:noFill/>
          <a:ln/>
        </p:spPr>
        <p:txBody>
          <a:bodyPr wrap="square" lIns="0" tIns="51054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Deep ties with Nairobi’s banking and SACCO networks to deliver exclusive financing options for premium customers.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571500" y="3455315"/>
            <a:ext cx="28003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1A1A1A"/>
                </a:solidFill>
              </a:rPr>
              <a:t>Operational Resilience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571500" y="3649982"/>
            <a:ext cx="2800350" cy="591452"/>
          </a:xfrm>
          <a:prstGeom prst="rect">
            <a:avLst/>
          </a:prstGeom>
          <a:noFill/>
          <a:ln/>
        </p:spPr>
        <p:txBody>
          <a:bodyPr wrap="square" lIns="0" tIns="51054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Leveraging Nairobi’s diversified economy to maintain stable demand beyond seasonal fluctuations.</a:t>
            </a:r>
            <a:endParaRPr lang="en-US" sz="834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0"/>
            <a:ext cx="5486400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7150"/>
            <a:ext cx="90297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525" y="871538"/>
            <a:ext cx="6429375" cy="7543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1A1A1A"/>
                </a:solidFill>
              </a:rPr>
              <a:t>Diversified Economic Drivers Ensure Long-Term Stability and ROI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771525" y="1911623"/>
            <a:ext cx="22860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504" dirty="0">
                <a:solidFill>
                  <a:srgbClr val="C0392B">
                    <a:alpha val="20000"/>
                  </a:srgbClr>
                </a:solidFill>
              </a:rPr>
              <a:t>01</a:t>
            </a:r>
            <a:endParaRPr lang="en-US" sz="3504" dirty="0"/>
          </a:p>
        </p:txBody>
      </p:sp>
      <p:sp>
        <p:nvSpPr>
          <p:cNvPr id="5" name="Text 2"/>
          <p:cNvSpPr/>
          <p:nvPr/>
        </p:nvSpPr>
        <p:spPr>
          <a:xfrm>
            <a:off x="771525" y="2368823"/>
            <a:ext cx="2286000" cy="305395"/>
          </a:xfrm>
          <a:prstGeom prst="rect">
            <a:avLst/>
          </a:prstGeom>
          <a:noFill/>
          <a:ln/>
        </p:spPr>
        <p:txBody>
          <a:bodyPr wrap="none" lIns="0" tIns="8509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spc="1" kern="0" dirty="0">
                <a:solidFill>
                  <a:srgbClr val="1A1A1A"/>
                </a:solidFill>
              </a:rPr>
              <a:t>Risk Diversification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771525" y="2674218"/>
            <a:ext cx="2286000" cy="1171463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A4A4A"/>
                </a:solidFill>
              </a:rPr>
              <a:t>Nairobi’s economy is insulated from seasonal tourism swings and port-specific logistics disruptions, providing a steady, year-round demand base.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3486150" y="1911623"/>
            <a:ext cx="22860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504" dirty="0">
                <a:solidFill>
                  <a:srgbClr val="C0392B">
                    <a:alpha val="20000"/>
                  </a:srgbClr>
                </a:solidFill>
              </a:rPr>
              <a:t>02</a:t>
            </a:r>
            <a:endParaRPr lang="en-US" sz="3504" dirty="0"/>
          </a:p>
        </p:txBody>
      </p:sp>
      <p:sp>
        <p:nvSpPr>
          <p:cNvPr id="8" name="Text 5"/>
          <p:cNvSpPr/>
          <p:nvPr/>
        </p:nvSpPr>
        <p:spPr>
          <a:xfrm>
            <a:off x="3486150" y="2368823"/>
            <a:ext cx="2286000" cy="305395"/>
          </a:xfrm>
          <a:prstGeom prst="rect">
            <a:avLst/>
          </a:prstGeom>
          <a:noFill/>
          <a:ln/>
        </p:spPr>
        <p:txBody>
          <a:bodyPr wrap="none" lIns="0" tIns="8509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spc="1" kern="0" dirty="0">
                <a:solidFill>
                  <a:srgbClr val="1A1A1A"/>
                </a:solidFill>
              </a:rPr>
              <a:t>Payback Potential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3486150" y="2674218"/>
            <a:ext cx="2286000" cy="1171463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A4A4A"/>
                </a:solidFill>
              </a:rPr>
              <a:t>Despite higher operational costs, the concentration of high-margin luxury transactions ensures a significantly faster return on investment compared to other regions.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6200775" y="1911623"/>
            <a:ext cx="22860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504" dirty="0">
                <a:solidFill>
                  <a:srgbClr val="C0392B">
                    <a:alpha val="20000"/>
                  </a:srgbClr>
                </a:solidFill>
              </a:rPr>
              <a:t>03</a:t>
            </a:r>
            <a:endParaRPr lang="en-US" sz="3504" dirty="0"/>
          </a:p>
        </p:txBody>
      </p:sp>
      <p:sp>
        <p:nvSpPr>
          <p:cNvPr id="11" name="Text 8"/>
          <p:cNvSpPr/>
          <p:nvPr/>
        </p:nvSpPr>
        <p:spPr>
          <a:xfrm>
            <a:off x="6200775" y="2368823"/>
            <a:ext cx="2286000" cy="305395"/>
          </a:xfrm>
          <a:prstGeom prst="rect">
            <a:avLst/>
          </a:prstGeom>
          <a:noFill/>
          <a:ln/>
        </p:spPr>
        <p:txBody>
          <a:bodyPr wrap="none" lIns="0" tIns="8509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spc="1" kern="0" dirty="0">
                <a:solidFill>
                  <a:srgbClr val="1A1A1A"/>
                </a:solidFill>
              </a:rPr>
              <a:t>Market Resilience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6200775" y="2674218"/>
            <a:ext cx="2286000" cy="1171463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A4A4A"/>
                </a:solidFill>
              </a:rPr>
              <a:t>A broad customer base—spanning corporate, diplomatic, and private sectors—provides a robust buffer against localized economic fluctuations.</a:t>
            </a:r>
            <a:endParaRPr lang="en-US" sz="942" dirty="0"/>
          </a:p>
        </p:txBody>
      </p:sp>
      <p:sp>
        <p:nvSpPr>
          <p:cNvPr id="13" name="Shape 10"/>
          <p:cNvSpPr/>
          <p:nvPr/>
        </p:nvSpPr>
        <p:spPr>
          <a:xfrm>
            <a:off x="771525" y="3917119"/>
            <a:ext cx="7715250" cy="70187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771525" y="3917119"/>
            <a:ext cx="7715250" cy="7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5" name="Text 12"/>
          <p:cNvSpPr/>
          <p:nvPr/>
        </p:nvSpPr>
        <p:spPr>
          <a:xfrm>
            <a:off x="771525" y="4274307"/>
            <a:ext cx="7715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i="1" dirty="0">
                <a:solidFill>
                  <a:srgbClr val="1A1A1A"/>
                </a:solidFill>
              </a:rPr>
              <a:t>"Nairobi offers the most resilient environment for premium automotive capital deployment in East Africa."</a:t>
            </a:r>
            <a:endParaRPr lang="en-US" sz="9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7150"/>
            <a:ext cx="90297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775" y="600075"/>
            <a:ext cx="8286750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A1A1A"/>
                </a:solidFill>
              </a:rPr>
              <a:t>Strategic Execution Plan to Establish Market Leadership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485775" y="1463018"/>
            <a:ext cx="24288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C0392B"/>
                </a:solidFill>
              </a:rPr>
              <a:t>Phase 01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485775" y="1696975"/>
            <a:ext cx="2428875" cy="266105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1A1A1A"/>
                </a:solidFill>
              </a:rPr>
              <a:t>Infrastructure</a:t>
            </a:r>
            <a:endParaRPr lang="en-US" sz="987" dirty="0"/>
          </a:p>
        </p:txBody>
      </p:sp>
      <p:sp>
        <p:nvSpPr>
          <p:cNvPr id="6" name="Text 3"/>
          <p:cNvSpPr/>
          <p:nvPr/>
        </p:nvSpPr>
        <p:spPr>
          <a:xfrm>
            <a:off x="485775" y="1963080"/>
            <a:ext cx="2428875" cy="742950"/>
          </a:xfrm>
          <a:prstGeom prst="rect">
            <a:avLst/>
          </a:prstGeom>
          <a:noFill/>
          <a:ln/>
        </p:spPr>
        <p:txBody>
          <a:bodyPr wrap="square" lIns="0" tIns="68072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Secure prime showroom location in Westlands or Lavington to capture high-income foot traffic and ensure maximum brand visibility.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3414713" y="1463018"/>
            <a:ext cx="24288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C0392B"/>
                </a:solidFill>
              </a:rPr>
              <a:t>Phase 02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3414713" y="1696975"/>
            <a:ext cx="2428875" cy="266105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1A1A1A"/>
                </a:solidFill>
              </a:rPr>
              <a:t>Synergy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3414713" y="1963080"/>
            <a:ext cx="2428875" cy="742950"/>
          </a:xfrm>
          <a:prstGeom prst="rect">
            <a:avLst/>
          </a:prstGeom>
          <a:noFill/>
          <a:ln/>
        </p:spPr>
        <p:txBody>
          <a:bodyPr wrap="square" lIns="0" tIns="68072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Establish exclusive partnerships with local banks and SACCOs to provide seamless, premium financing solutions for our clientele.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6343650" y="1463018"/>
            <a:ext cx="24288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C0392B"/>
                </a:solidFill>
              </a:rPr>
              <a:t>Phase 03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6343650" y="1696975"/>
            <a:ext cx="2428875" cy="266105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1A1A1A"/>
                </a:solidFill>
              </a:rPr>
              <a:t>Activation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6343650" y="1963080"/>
            <a:ext cx="2428875" cy="571500"/>
          </a:xfrm>
          <a:prstGeom prst="rect">
            <a:avLst/>
          </a:prstGeom>
          <a:noFill/>
          <a:ln/>
        </p:spPr>
        <p:txBody>
          <a:bodyPr wrap="square" lIns="0" tIns="68072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4A4A"/>
                </a:solidFill>
              </a:rPr>
              <a:t>Launch with a high-profile brand experience event targeting HNWIs, showcasing our commitment to automotive excellence.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485775" y="2872122"/>
            <a:ext cx="271462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A1A1A"/>
                </a:solidFill>
              </a:rPr>
              <a:t>The Vision</a:t>
            </a:r>
            <a:endParaRPr lang="en-US" sz="1397" dirty="0"/>
          </a:p>
        </p:txBody>
      </p:sp>
      <p:sp>
        <p:nvSpPr>
          <p:cNvPr id="14" name="Text 11"/>
          <p:cNvSpPr/>
          <p:nvPr/>
        </p:nvSpPr>
        <p:spPr>
          <a:xfrm>
            <a:off x="485775" y="3145371"/>
            <a:ext cx="2714625" cy="537567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4A4A4A"/>
                </a:solidFill>
              </a:rPr>
              <a:t>To become Nairobi’s preferred destination for premium automotive excellence and world-class customer experience.</a:t>
            </a:r>
            <a:endParaRPr lang="en-US" sz="83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2026-01-21T12:43:35Z</dcterms:created>
  <dcterms:modified xsi:type="dcterms:W3CDTF">2026-01-21T12:43:35Z</dcterms:modified>
</cp:coreProperties>
</file>